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8" r:id="rId2"/>
    <p:sldId id="300" r:id="rId3"/>
    <p:sldId id="301" r:id="rId4"/>
    <p:sldId id="302" r:id="rId5"/>
    <p:sldId id="303" r:id="rId6"/>
    <p:sldId id="304" r:id="rId7"/>
    <p:sldId id="306" r:id="rId8"/>
    <p:sldId id="309" r:id="rId9"/>
    <p:sldId id="312" r:id="rId10"/>
    <p:sldId id="308" r:id="rId11"/>
    <p:sldId id="316" r:id="rId12"/>
    <p:sldId id="307" r:id="rId13"/>
    <p:sldId id="310" r:id="rId14"/>
    <p:sldId id="314" r:id="rId15"/>
    <p:sldId id="31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FF"/>
    <a:srgbClr val="25C6E3"/>
    <a:srgbClr val="F0F0F3"/>
    <a:srgbClr val="F20B1B"/>
    <a:srgbClr val="F2F2F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0445" autoAdjust="0"/>
  </p:normalViewPr>
  <p:slideViewPr>
    <p:cSldViewPr snapToGrid="0">
      <p:cViewPr varScale="1">
        <p:scale>
          <a:sx n="92" d="100"/>
          <a:sy n="92" d="100"/>
        </p:scale>
        <p:origin x="127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3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1/9/2022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8198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799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</a:t>
            </a:r>
            <a:r>
              <a:rPr lang="en-US" noProof="0"/>
              <a:t>Photo Here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zh-TW" altLang="en-US" noProof="0"/>
              <a:t>按一下以編輯母片子標題樣式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rgbClr val="F2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8AD4874-766D-46AE-BC2D-C41177D3DAA1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C3E4690-C0A1-4A8A-8693-DA35BD9083FD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8D6E9A-1127-498B-BF07-B95C12595EEB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zh-TW" altLang="en-US" noProof="0"/>
              <a:t>按一下以編輯母片子標題樣式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rgbClr val="F2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rgbClr val="F2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zh-TW" altLang="en-US" noProof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FAC78E-46E2-4812-8A1A-9ABEDB14ACBB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A93F1B2-52B5-4B4F-8C68-06A5220D9D3F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6038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6" y="160034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編輯母片文字樣式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編輯母片文字樣式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953521A-A340-4C10-B01B-8B47579CCCC1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編輯母片文字樣式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rgbClr val="F2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A02029-3A2B-4BC6-A44F-E28F88A99994}"/>
              </a:ext>
            </a:extLst>
          </p:cNvPr>
          <p:cNvSpPr/>
          <p:nvPr userDrawn="1"/>
        </p:nvSpPr>
        <p:spPr>
          <a:xfrm>
            <a:off x="9775825" y="6371351"/>
            <a:ext cx="1984175" cy="4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642289D-2053-4B50-AA50-3DA0B84DFFD1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0"/>
              <a:t>按一下以編輯母片標題樣式</a:t>
            </a:r>
            <a:endParaRPr lang="en-US" noProof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7B9B1FC-DAA8-48E3-B061-45F7495A8733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zh-TW" altLang="en-US" noProof="0"/>
              <a:t>編輯母片文字樣式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93231FB-F70B-4220-B4A8-224234EC7C36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rgbClr val="F2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776A46-5C6A-475E-B58B-6C9A0C9F65AC}"/>
              </a:ext>
            </a:extLst>
          </p:cNvPr>
          <p:cNvSpPr/>
          <p:nvPr userDrawn="1"/>
        </p:nvSpPr>
        <p:spPr>
          <a:xfrm>
            <a:off x="9775825" y="6371351"/>
            <a:ext cx="1984175" cy="4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rgbClr val="F2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編輯母片文字樣式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TW" altLang="en-US" noProof="0"/>
              <a:t>編輯母片文字樣式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FAB03B6-BF73-441C-9313-B9BFF7BED820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0"/>
              <a:t>按一下以編輯母片標題樣式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5BBD36C-D419-4A29-947A-C558ACB68BF4}"/>
              </a:ext>
            </a:extLst>
          </p:cNvPr>
          <p:cNvCxnSpPr/>
          <p:nvPr userDrawn="1"/>
        </p:nvCxnSpPr>
        <p:spPr>
          <a:xfrm>
            <a:off x="431800" y="906730"/>
            <a:ext cx="11339513" cy="0"/>
          </a:xfrm>
          <a:prstGeom prst="line">
            <a:avLst/>
          </a:prstGeom>
          <a:ln w="28575">
            <a:solidFill>
              <a:srgbClr val="F20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zh-TW" altLang="en-US" noProof="0" dirty="0"/>
              <a:t>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Introduction of UI/UX design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099" y="6473247"/>
            <a:ext cx="1053900" cy="300004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2800" b="0" i="0" spc="140" baseline="0" noProof="0" dirty="0" err="1">
                <a:solidFill>
                  <a:srgbClr val="FF0000"/>
                </a:solidFill>
                <a:latin typeface="+mj-lt"/>
              </a:rPr>
              <a:t>tsmc</a:t>
            </a:r>
            <a:endParaRPr lang="en-US" sz="2800" b="0" i="0" spc="140" baseline="0" noProof="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rgbClr val="F2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microsoft.com/office/2007/relationships/media" Target="../media/media3.mp4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video" Target="../media/media2.mp4"/><Relationship Id="rId16" Type="http://schemas.openxmlformats.org/officeDocument/2006/relationships/image" Target="../media/image46.svg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video" Target="../media/media3.mp4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版面配置區 15">
            <a:extLst>
              <a:ext uri="{FF2B5EF4-FFF2-40B4-BE49-F238E27FC236}">
                <a16:creationId xmlns:a16="http://schemas.microsoft.com/office/drawing/2014/main" id="{55F421A2-B87E-460D-BF7A-3DEB931A4F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79" r="207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/>
          <a:lstStyle/>
          <a:p>
            <a:r>
              <a:rPr lang="en-US" dirty="0">
                <a:solidFill>
                  <a:srgbClr val="25C6E3"/>
                </a:solidFill>
              </a:rPr>
              <a:t>UI/UX design tools </a:t>
            </a:r>
            <a:r>
              <a:rPr lang="en-US" altLang="zh-TW" sz="4000" dirty="0"/>
              <a:t>Introduction 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r>
              <a:rPr lang="zh-TW" altLang="en-US" dirty="0"/>
              <a:t>林書恒 </a:t>
            </a:r>
            <a:r>
              <a:rPr lang="en-US" altLang="zh-TW" dirty="0"/>
              <a:t>Lin, She-Heng (MQSI)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C10464-57D8-4711-8D8D-EAA02DC4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Organization</a:t>
            </a:r>
            <a:endParaRPr lang="zh-TW" altLang="en-US" dirty="0"/>
          </a:p>
        </p:txBody>
      </p:sp>
      <p:pic>
        <p:nvPicPr>
          <p:cNvPr id="237" name="內容版面配置區 236">
            <a:extLst>
              <a:ext uri="{FF2B5EF4-FFF2-40B4-BE49-F238E27FC236}">
                <a16:creationId xmlns:a16="http://schemas.microsoft.com/office/drawing/2014/main" id="{B9D9AFCA-76B3-4F94-840E-3025B6061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19" y="1008000"/>
            <a:ext cx="2206943" cy="404199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EEE0955-58F5-4D56-8264-F176AEBA6A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/>
              <a:t>Introduction of UI/UX design tools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0D44E3-F8B0-4AC7-8A03-60ED6A11BD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4C9C1C-4A50-4DD9-A763-3028AB8C0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7" y="1008000"/>
            <a:ext cx="3239531" cy="5183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7F5F05-EDB4-49DE-A0BE-2866E8ECB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64" y="1008000"/>
            <a:ext cx="980150" cy="2967583"/>
          </a:xfrm>
          <a:prstGeom prst="rect">
            <a:avLst/>
          </a:prstGeom>
        </p:spPr>
      </p:pic>
      <p:pic>
        <p:nvPicPr>
          <p:cNvPr id="239" name="圖片 238">
            <a:extLst>
              <a:ext uri="{FF2B5EF4-FFF2-40B4-BE49-F238E27FC236}">
                <a16:creationId xmlns:a16="http://schemas.microsoft.com/office/drawing/2014/main" id="{E9F933F7-E99B-4679-B3C9-1B2AF6D42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176" y="1013244"/>
            <a:ext cx="2225233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49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F580D6-A4CA-411D-8D46-EE8C64A3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 UI Component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FC830E-E873-4811-9E5C-11F67E3A0A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/>
              <a:t>Introduction of UI/UX design tools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EEC9B2-3274-4F0A-B4D3-045B8823DB1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6" name="Adobe XD 2022-01-09 20-24-18">
            <a:hlinkClick r:id="" action="ppaction://media"/>
            <a:extLst>
              <a:ext uri="{FF2B5EF4-FFF2-40B4-BE49-F238E27FC236}">
                <a16:creationId xmlns:a16="http://schemas.microsoft.com/office/drawing/2014/main" id="{1A28F650-C4EA-4287-93CE-71A84F13C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493" t="46733" r="31400" b="39387"/>
          <a:stretch>
            <a:fillRect/>
          </a:stretch>
        </p:blipFill>
        <p:spPr>
          <a:xfrm>
            <a:off x="3264000" y="1746191"/>
            <a:ext cx="2135084" cy="603681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30197813-FC34-46EB-A469-86323C2E2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000" y="1304105"/>
            <a:ext cx="1962150" cy="523875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3836C54E-879F-4387-AC8A-5925D7E89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000" y="2268085"/>
            <a:ext cx="1962150" cy="523875"/>
          </a:xfrm>
          <a:prstGeom prst="rect">
            <a:avLst/>
          </a:prstGeom>
        </p:spPr>
      </p:pic>
      <p:sp>
        <p:nvSpPr>
          <p:cNvPr id="9" name="加號 8">
            <a:extLst>
              <a:ext uri="{FF2B5EF4-FFF2-40B4-BE49-F238E27FC236}">
                <a16:creationId xmlns:a16="http://schemas.microsoft.com/office/drawing/2014/main" id="{6083E00C-C159-4594-A41D-00B2B36EB867}"/>
              </a:ext>
            </a:extLst>
          </p:cNvPr>
          <p:cNvSpPr/>
          <p:nvPr/>
        </p:nvSpPr>
        <p:spPr>
          <a:xfrm>
            <a:off x="1308300" y="1952782"/>
            <a:ext cx="209550" cy="190500"/>
          </a:xfrm>
          <a:prstGeom prst="mathPlus">
            <a:avLst/>
          </a:prstGeom>
          <a:solidFill>
            <a:srgbClr val="00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rgbClr val="FF0000"/>
              </a:solidFill>
            </a:endParaRPr>
          </a:p>
        </p:txBody>
      </p:sp>
      <p:pic>
        <p:nvPicPr>
          <p:cNvPr id="10" name="Adobe XD 2022-01-09 20-47-08">
            <a:hlinkClick r:id="" action="ppaction://media"/>
            <a:extLst>
              <a:ext uri="{FF2B5EF4-FFF2-40B4-BE49-F238E27FC236}">
                <a16:creationId xmlns:a16="http://schemas.microsoft.com/office/drawing/2014/main" id="{AB743D80-C28A-49E0-A7AA-195233D1A3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8829" t="34318" r="8452" b="27957"/>
          <a:stretch>
            <a:fillRect/>
          </a:stretch>
        </p:blipFill>
        <p:spPr>
          <a:xfrm>
            <a:off x="6580249" y="1236985"/>
            <a:ext cx="4303451" cy="1545607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683F83-7E01-4418-B062-9F621A93ED02}"/>
              </a:ext>
            </a:extLst>
          </p:cNvPr>
          <p:cNvCxnSpPr/>
          <p:nvPr/>
        </p:nvCxnSpPr>
        <p:spPr>
          <a:xfrm>
            <a:off x="2667000" y="2009788"/>
            <a:ext cx="419100" cy="0"/>
          </a:xfrm>
          <a:prstGeom prst="straightConnector1">
            <a:avLst/>
          </a:prstGeom>
          <a:ln>
            <a:solidFill>
              <a:srgbClr val="00B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D1502D4-F8C2-44E0-8A7A-E431D874B7A4}"/>
              </a:ext>
            </a:extLst>
          </p:cNvPr>
          <p:cNvCxnSpPr/>
          <p:nvPr/>
        </p:nvCxnSpPr>
        <p:spPr>
          <a:xfrm>
            <a:off x="5875020" y="2048031"/>
            <a:ext cx="419100" cy="0"/>
          </a:xfrm>
          <a:prstGeom prst="straightConnector1">
            <a:avLst/>
          </a:prstGeom>
          <a:ln>
            <a:solidFill>
              <a:srgbClr val="00B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DDB1CAAC-648F-4834-9836-E0724A259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1795" y="4066041"/>
            <a:ext cx="1774173" cy="1689285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65B08CC5-4526-4748-86AC-4BCDFD63CC8C}"/>
              </a:ext>
            </a:extLst>
          </p:cNvPr>
          <p:cNvGrpSpPr/>
          <p:nvPr/>
        </p:nvGrpSpPr>
        <p:grpSpPr>
          <a:xfrm>
            <a:off x="5237172" y="4038294"/>
            <a:ext cx="6647204" cy="1831308"/>
            <a:chOff x="9286875" y="4454082"/>
            <a:chExt cx="6647204" cy="183130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136EF8F-58E4-4E26-BFE0-24662183F1F3}"/>
                </a:ext>
              </a:extLst>
            </p:cNvPr>
            <p:cNvSpPr/>
            <p:nvPr/>
          </p:nvSpPr>
          <p:spPr>
            <a:xfrm>
              <a:off x="9286875" y="4454082"/>
              <a:ext cx="6647204" cy="1831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 err="1">
                <a:solidFill>
                  <a:srgbClr val="FF0000"/>
                </a:solidFill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D53C17A-2D2F-437B-B021-3D5B26972E56}"/>
                </a:ext>
              </a:extLst>
            </p:cNvPr>
            <p:cNvGrpSpPr/>
            <p:nvPr/>
          </p:nvGrpSpPr>
          <p:grpSpPr>
            <a:xfrm>
              <a:off x="9378161" y="4454082"/>
              <a:ext cx="2597839" cy="1738619"/>
              <a:chOff x="9030410" y="4178874"/>
              <a:chExt cx="2597839" cy="1738619"/>
            </a:xfrm>
          </p:grpSpPr>
          <p:pic>
            <p:nvPicPr>
              <p:cNvPr id="19" name="Picture 2" descr="官方的色彩工具">
                <a:extLst>
                  <a:ext uri="{FF2B5EF4-FFF2-40B4-BE49-F238E27FC236}">
                    <a16:creationId xmlns:a16="http://schemas.microsoft.com/office/drawing/2014/main" id="{2F943425-4210-4E82-B66D-16AD727A7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0410" y="4537108"/>
                <a:ext cx="2597839" cy="1380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7435A0C-B77E-4473-ACC1-8247193A5909}"/>
                  </a:ext>
                </a:extLst>
              </p:cNvPr>
              <p:cNvSpPr txBox="1"/>
              <p:nvPr/>
            </p:nvSpPr>
            <p:spPr>
              <a:xfrm>
                <a:off x="9030410" y="4178874"/>
                <a:ext cx="259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Material UI:</a:t>
                </a:r>
                <a:endParaRPr lang="zh-TW" altLang="en-US" dirty="0"/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55D6E04D-A0EB-48D5-8F3E-5C7D000B42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7198" y="4169329"/>
            <a:ext cx="2597839" cy="163589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04701C7-E6AF-449F-BDF5-1BC3744164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2257" y="4063147"/>
            <a:ext cx="2263462" cy="173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35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F9E000-3E19-4C7E-A5DB-B990640A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Free Resource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912751-E407-4A9E-B4BF-29D10A1E2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Adobe XD</a:t>
            </a:r>
          </a:p>
          <a:p>
            <a:pPr lvl="1"/>
            <a:r>
              <a:rPr lang="en-US" altLang="zh-TW" sz="2000" dirty="0"/>
              <a:t>Material UI Icon</a:t>
            </a:r>
          </a:p>
          <a:p>
            <a:pPr lvl="1"/>
            <a:r>
              <a:rPr lang="en-US" altLang="zh-TW" sz="2000" dirty="0"/>
              <a:t>UI Faces</a:t>
            </a:r>
          </a:p>
          <a:p>
            <a:pPr lvl="1"/>
            <a:r>
              <a:rPr lang="en-US" altLang="zh-TW" sz="2000" dirty="0" err="1"/>
              <a:t>WireFramer</a:t>
            </a:r>
            <a:endParaRPr lang="en-US" altLang="zh-TW" sz="2000" dirty="0"/>
          </a:p>
          <a:p>
            <a:pPr lvl="1"/>
            <a:r>
              <a:rPr lang="en-US" altLang="zh-TW" sz="2000" dirty="0"/>
              <a:t>PhotoSplash2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B3F5E05-8880-4359-9CF9-0A73F72557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/>
              <a:t>Introduction of UI/UX design tools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91397A-2A0B-4E0E-8603-ED35FB8C4CB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153D67-89CE-498D-A257-C11654C9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001" y="1112571"/>
            <a:ext cx="1810254" cy="288793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2A0CB8-C1A3-4D68-9A3A-F25573553EB0}"/>
              </a:ext>
            </a:extLst>
          </p:cNvPr>
          <p:cNvGrpSpPr/>
          <p:nvPr/>
        </p:nvGrpSpPr>
        <p:grpSpPr>
          <a:xfrm>
            <a:off x="432000" y="3289575"/>
            <a:ext cx="2321028" cy="2625636"/>
            <a:chOff x="298347" y="4643189"/>
            <a:chExt cx="1290739" cy="146013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933E266-70AA-4932-96A8-2FA9BA6A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347" y="4643189"/>
              <a:ext cx="1290738" cy="1228465"/>
            </a:xfrm>
            <a:prstGeom prst="rect">
              <a:avLst/>
            </a:prstGeom>
            <a:ln>
              <a:solidFill>
                <a:srgbClr val="25C6E3"/>
              </a:solidFill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43F21E6-2800-4AB2-9DB1-6FC2D3F61E6C}"/>
                </a:ext>
              </a:extLst>
            </p:cNvPr>
            <p:cNvSpPr/>
            <p:nvPr/>
          </p:nvSpPr>
          <p:spPr>
            <a:xfrm>
              <a:off x="298347" y="5897934"/>
              <a:ext cx="1290739" cy="205388"/>
            </a:xfrm>
            <a:prstGeom prst="rect">
              <a:avLst/>
            </a:prstGeom>
            <a:ln>
              <a:solidFill>
                <a:srgbClr val="25C6E3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UI -&gt; Image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82F753F1-2C95-4803-BE8F-BE72956A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003" y="1112570"/>
            <a:ext cx="2324424" cy="2800741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E678C5D0-FC5E-47B0-AFE4-BD0734209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4991" y="1149382"/>
            <a:ext cx="1696717" cy="1469993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4C27A270-9DEA-4705-A520-4F83ADAD11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11173" y="2907548"/>
            <a:ext cx="3121069" cy="3099036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6E7B80EC-2E3D-4CA1-B308-798DDD2EB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9834" y="4564152"/>
            <a:ext cx="4384529" cy="10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768AA-5CFB-4B45-A2FD-E8E7049B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Community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4F1DC-2523-438D-969C-0559B49FF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Figma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0BBC6B2-5103-466F-966D-DAC4C412EE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/>
              <a:t>Introduction of UI/UX design tools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2DB229-57C8-4F75-97F6-9168693D33A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FB2ADD-EF4B-4C9D-A512-482EA3B0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073850"/>
            <a:ext cx="9725164" cy="4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94CEA1-AEC4-448D-8F4A-59178920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Community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6CAE95-67AF-45C8-8D58-E7A3E3BF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Adobe XD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A1F1FE3-828E-468A-BB44-D638D24AC0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/>
              <a:t>Introduction of UI/UX design tools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9F1F6-5B7C-4E30-BD1F-98E4A6E682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549330-E5DA-4ED1-960B-556A0E40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41753"/>
            <a:ext cx="4914900" cy="23744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0DC6FE-21EB-482C-A0F7-C9692651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1266332"/>
            <a:ext cx="3905250" cy="21626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10E94E-0617-45E1-89F5-3C36C0774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4" y="3677570"/>
            <a:ext cx="3905249" cy="21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5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2E391C4-75C3-4DC7-84FD-89B43A91B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118"/>
            <a:ext cx="12192000" cy="812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8D17380-6E21-4AD9-9132-F8FE664EB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Thanks for Your Listening!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D4B876-E54F-4ED6-A4BA-ECC4E9CC2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129961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65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C764246A-D26A-48BA-B803-900959A5B6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>
          <a:xfrm>
            <a:off x="0" y="0"/>
            <a:ext cx="9780588" cy="6803351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42E812E4-8BF0-438A-9425-2321B6AED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3526074"/>
            <a:ext cx="5956300" cy="1100565"/>
          </a:xfrm>
        </p:spPr>
        <p:txBody>
          <a:bodyPr/>
          <a:lstStyle/>
          <a:p>
            <a:r>
              <a:rPr lang="en-US" altLang="zh-TW" dirty="0"/>
              <a:t>What is That?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302FD5-918E-4FA2-A0E4-BED36999F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626640"/>
            <a:ext cx="5956300" cy="622786"/>
          </a:xfrm>
        </p:spPr>
        <p:txBody>
          <a:bodyPr/>
          <a:lstStyle/>
          <a:p>
            <a:r>
              <a:rPr lang="en-US" altLang="zh-TW" dirty="0"/>
              <a:t>UI/UX design tools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9FD1D0-FB56-4D1E-8312-1FA5D789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80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79485-D5C0-42D4-AB11-3AB71586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 &amp; Prototype a Website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9025584-F811-4DDD-9F53-59FE44B55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538" y="1605096"/>
            <a:ext cx="2282407" cy="4093629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82AF5E-195F-483B-8F22-48260D4CDF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Introduction of UI/UX design tools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7600FB-C230-4358-B5E6-BBD1D60763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CB7E2D-0B9E-4756-B53A-B5886EE0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59" y="1605095"/>
            <a:ext cx="2282408" cy="409363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51075E3-DB70-4C03-8D9B-2E6186A2A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381" y="1605096"/>
            <a:ext cx="2282407" cy="409362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505ED9A-0F7F-4027-96AA-E30D879C2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301" y="1605096"/>
            <a:ext cx="2282407" cy="40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D32D1-5853-4789-A374-0C90CCAD9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Is That Enough?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D6B7D5-89F5-4F10-8D37-1C2424894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9371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DA61E2-9D17-4F1F-8003-DC5D9E54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3" y="4521323"/>
            <a:ext cx="2686697" cy="19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4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853C7-BDA4-4A6E-80D6-1EBCEC4D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That Enough?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B8D362-1D23-4E7D-9EA0-82DA12214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What</a:t>
            </a:r>
            <a:r>
              <a:rPr lang="zh-TW" altLang="en-US" sz="2800" dirty="0"/>
              <a:t> </a:t>
            </a:r>
            <a:r>
              <a:rPr lang="en-US" altLang="zh-TW" sz="2800" dirty="0"/>
              <a:t>does frontend need?</a:t>
            </a:r>
          </a:p>
          <a:p>
            <a:pPr lvl="1"/>
            <a:r>
              <a:rPr lang="en-US" altLang="zh-TW" sz="2600" dirty="0"/>
              <a:t>Response</a:t>
            </a:r>
          </a:p>
          <a:p>
            <a:pPr lvl="1"/>
            <a:r>
              <a:rPr lang="en-US" altLang="zh-TW" sz="2600" dirty="0"/>
              <a:t>Color Organization</a:t>
            </a:r>
          </a:p>
          <a:p>
            <a:pPr lvl="1"/>
            <a:r>
              <a:rPr lang="en-US" altLang="zh-TW" sz="2600" dirty="0"/>
              <a:t>Effective UI Content Organization</a:t>
            </a:r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50D828-8024-4BBE-9437-41B57669B2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/>
              <a:t>Introduction of UI/UX design tools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48785B-2B7E-4129-B0F8-CE1C73377AB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CEB28BD-0F33-481C-B558-B7DDB44D2D02}"/>
              </a:ext>
            </a:extLst>
          </p:cNvPr>
          <p:cNvGrpSpPr/>
          <p:nvPr/>
        </p:nvGrpSpPr>
        <p:grpSpPr>
          <a:xfrm>
            <a:off x="2457730" y="4379662"/>
            <a:ext cx="7225638" cy="981212"/>
            <a:chOff x="4966362" y="1812732"/>
            <a:chExt cx="7225638" cy="98121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64DC327-2AAB-4BE0-BAEE-66EE3F32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6362" y="2000434"/>
              <a:ext cx="2854865" cy="60580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B361400-14C8-49B6-AEFE-299AD87EF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5784" y="1812732"/>
              <a:ext cx="3696216" cy="981212"/>
            </a:xfrm>
            <a:prstGeom prst="rect">
              <a:avLst/>
            </a:prstGeom>
          </p:spPr>
        </p:pic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402605D3-711E-450D-A3AA-16D2CE446807}"/>
                </a:ext>
              </a:extLst>
            </p:cNvPr>
            <p:cNvCxnSpPr/>
            <p:nvPr/>
          </p:nvCxnSpPr>
          <p:spPr>
            <a:xfrm>
              <a:off x="7998781" y="2303337"/>
              <a:ext cx="355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E3A548A3-AB8E-4DB5-AAC5-9DE201594616}"/>
              </a:ext>
            </a:extLst>
          </p:cNvPr>
          <p:cNvGrpSpPr/>
          <p:nvPr/>
        </p:nvGrpSpPr>
        <p:grpSpPr>
          <a:xfrm>
            <a:off x="5661665" y="1654771"/>
            <a:ext cx="4290137" cy="4093629"/>
            <a:chOff x="5155215" y="1922596"/>
            <a:chExt cx="4290137" cy="4093629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2C14E05-58F6-4338-B74B-DFC2D81C0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5215" y="1922596"/>
              <a:ext cx="2282407" cy="4093629"/>
            </a:xfrm>
            <a:prstGeom prst="rect">
              <a:avLst/>
            </a:prstGeom>
          </p:spPr>
        </p:pic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B82155F4-CCE7-4BDD-AF67-BA52F8E13314}"/>
                </a:ext>
              </a:extLst>
            </p:cNvPr>
            <p:cNvCxnSpPr/>
            <p:nvPr/>
          </p:nvCxnSpPr>
          <p:spPr>
            <a:xfrm flipV="1">
              <a:off x="7353300" y="4564380"/>
              <a:ext cx="1874520" cy="1333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CBB3EFCD-E8B6-4E78-8739-96BF933CB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5660" y="2164080"/>
              <a:ext cx="1851660" cy="678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7E139A0D-2AAB-438D-B6DD-00D731D2E526}"/>
                </a:ext>
              </a:extLst>
            </p:cNvPr>
            <p:cNvCxnSpPr/>
            <p:nvPr/>
          </p:nvCxnSpPr>
          <p:spPr>
            <a:xfrm>
              <a:off x="7437622" y="2019300"/>
              <a:ext cx="1790198" cy="2426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41947C71-72B3-4D5A-A164-EA7680A1F33E}"/>
                </a:ext>
              </a:extLst>
            </p:cNvPr>
            <p:cNvCxnSpPr/>
            <p:nvPr/>
          </p:nvCxnSpPr>
          <p:spPr>
            <a:xfrm>
              <a:off x="7353300" y="2019300"/>
              <a:ext cx="1684020" cy="91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93DA0424-A6E9-41C1-AA2F-3D809C5322A7}"/>
                </a:ext>
              </a:extLst>
            </p:cNvPr>
            <p:cNvCxnSpPr/>
            <p:nvPr/>
          </p:nvCxnSpPr>
          <p:spPr>
            <a:xfrm flipV="1">
              <a:off x="6793422" y="2293620"/>
              <a:ext cx="2243898" cy="1615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D31AECA0-167F-49AD-935D-7CB87317D46E}"/>
                </a:ext>
              </a:extLst>
            </p:cNvPr>
            <p:cNvSpPr txBox="1"/>
            <p:nvPr/>
          </p:nvSpPr>
          <p:spPr>
            <a:xfrm>
              <a:off x="9178932" y="2023110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?</a:t>
              </a:r>
              <a:endParaRPr lang="zh-TW" altLang="en-US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C1822D8-3847-4BB1-9D1C-BAC9B1D33B86}"/>
                </a:ext>
              </a:extLst>
            </p:cNvPr>
            <p:cNvSpPr txBox="1"/>
            <p:nvPr/>
          </p:nvSpPr>
          <p:spPr>
            <a:xfrm>
              <a:off x="9178932" y="4315810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?</a:t>
              </a:r>
              <a:endParaRPr lang="zh-TW" altLang="en-US" dirty="0"/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4E7DB57-C288-454C-9DAC-401153385EF1}"/>
              </a:ext>
            </a:extLst>
          </p:cNvPr>
          <p:cNvGrpSpPr/>
          <p:nvPr/>
        </p:nvGrpSpPr>
        <p:grpSpPr>
          <a:xfrm>
            <a:off x="1614476" y="3329402"/>
            <a:ext cx="7003464" cy="2888518"/>
            <a:chOff x="1574373" y="2739706"/>
            <a:chExt cx="7003464" cy="2888518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79D7D56E-27FB-4C40-8CE5-3297BA810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605"/>
            <a:stretch/>
          </p:blipFill>
          <p:spPr>
            <a:xfrm>
              <a:off x="2648230" y="2858356"/>
              <a:ext cx="5929607" cy="2769868"/>
            </a:xfrm>
            <a:prstGeom prst="rect">
              <a:avLst/>
            </a:prstGeom>
          </p:spPr>
        </p:pic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0863A9FE-5DCC-43B9-A111-8FF7CDC56857}"/>
                </a:ext>
              </a:extLst>
            </p:cNvPr>
            <p:cNvGrpSpPr/>
            <p:nvPr/>
          </p:nvGrpSpPr>
          <p:grpSpPr>
            <a:xfrm>
              <a:off x="1574373" y="2739706"/>
              <a:ext cx="1001040" cy="1477328"/>
              <a:chOff x="1574373" y="2739706"/>
              <a:chExt cx="1001040" cy="1477328"/>
            </a:xfrm>
          </p:grpSpPr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465F5F8-0643-40CD-891D-DEAC17CF2E74}"/>
                  </a:ext>
                </a:extLst>
              </p:cNvPr>
              <p:cNvSpPr txBox="1"/>
              <p:nvPr/>
            </p:nvSpPr>
            <p:spPr>
              <a:xfrm>
                <a:off x="1574373" y="2739706"/>
                <a:ext cx="85632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Hover</a:t>
                </a:r>
              </a:p>
              <a:p>
                <a:r>
                  <a:rPr lang="en-US" altLang="zh-TW" dirty="0"/>
                  <a:t>Border</a:t>
                </a:r>
              </a:p>
              <a:p>
                <a:r>
                  <a:rPr lang="en-US" altLang="zh-TW" dirty="0"/>
                  <a:t>Active</a:t>
                </a:r>
              </a:p>
              <a:p>
                <a:r>
                  <a:rPr lang="en-US" altLang="zh-TW" dirty="0"/>
                  <a:t>Font</a:t>
                </a:r>
              </a:p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  <p:sp>
            <p:nvSpPr>
              <p:cNvPr id="40" name="右大括弧 39">
                <a:extLst>
                  <a:ext uri="{FF2B5EF4-FFF2-40B4-BE49-F238E27FC236}">
                    <a16:creationId xmlns:a16="http://schemas.microsoft.com/office/drawing/2014/main" id="{9E3E9EC1-9D31-42B8-9082-1AB675E1FF10}"/>
                  </a:ext>
                </a:extLst>
              </p:cNvPr>
              <p:cNvSpPr/>
              <p:nvPr/>
            </p:nvSpPr>
            <p:spPr>
              <a:xfrm>
                <a:off x="2403897" y="2877650"/>
                <a:ext cx="171516" cy="709275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81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EE0BF106-4302-4895-B419-B31542221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18" b="1018"/>
          <a:stretch>
            <a:fillRect/>
          </a:stretch>
        </p:blipFill>
        <p:spPr>
          <a:xfrm>
            <a:off x="-685800" y="0"/>
            <a:ext cx="10466388" cy="681810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42E812E4-8BF0-438A-9425-2321B6AED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3881875"/>
            <a:ext cx="5956300" cy="1100565"/>
          </a:xfrm>
        </p:spPr>
        <p:txBody>
          <a:bodyPr/>
          <a:lstStyle/>
          <a:p>
            <a:r>
              <a:rPr lang="en-US" altLang="zh-TW" dirty="0"/>
              <a:t>UI/UX design tools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302FD5-918E-4FA2-A0E4-BED36999F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5003800"/>
            <a:ext cx="5956300" cy="24562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9FD1D0-FB56-4D1E-8312-1FA5D789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009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FEF8A-6ECF-42DF-BDFF-A2A24B51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UI/UX tools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C379DA5-015B-4F15-B87A-73E1656446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/>
              <a:t>Introduction of UI/UX design tools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22D367-DD15-43F4-8725-7205B54534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68CC39-5804-44A5-A358-FE184C8D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02" y="2223700"/>
            <a:ext cx="1079365" cy="12571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478BCA4-EC5A-4FD3-9CC8-7236E09D3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235" y="4325411"/>
            <a:ext cx="1079365" cy="12698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2571094-B739-4204-A92A-A7BC23F4B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952" y="4306363"/>
            <a:ext cx="1079365" cy="130793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C3A8C87-CC9A-4835-BC26-A08865A1D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253" y="2759421"/>
            <a:ext cx="1079365" cy="125714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507C4E8-D5CA-497E-B87A-50DA4BE54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31" y="2759421"/>
            <a:ext cx="1079365" cy="12571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9B359B5-8FF7-43E6-9AC1-B265EFE35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571" y="1273584"/>
            <a:ext cx="1079365" cy="126984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012D078-0930-46A9-883E-C5A718A04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000" y="1236553"/>
            <a:ext cx="2676402" cy="483071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15616F2-2273-4520-8B17-DCE2887D08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9583" y="1560408"/>
            <a:ext cx="771525" cy="77152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E97A033-7719-4B01-891C-2A57EDC620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9413" y="3166228"/>
            <a:ext cx="771525" cy="77152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FDBD43B-1F40-4179-927B-56149A3F09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0266" y="3163242"/>
            <a:ext cx="771525" cy="771525"/>
          </a:xfrm>
          <a:prstGeom prst="rect">
            <a:avLst/>
          </a:prstGeom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677051B-0720-4445-8B35-9201DBB7811C}"/>
              </a:ext>
            </a:extLst>
          </p:cNvPr>
          <p:cNvCxnSpPr/>
          <p:nvPr/>
        </p:nvCxnSpPr>
        <p:spPr>
          <a:xfrm>
            <a:off x="10646362" y="2726331"/>
            <a:ext cx="323904" cy="4398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0983215-1F75-480A-BBD2-4B17DF1DB58D}"/>
              </a:ext>
            </a:extLst>
          </p:cNvPr>
          <p:cNvCxnSpPr>
            <a:cxnSpLocks/>
          </p:cNvCxnSpPr>
          <p:nvPr/>
        </p:nvCxnSpPr>
        <p:spPr>
          <a:xfrm>
            <a:off x="9929583" y="3676875"/>
            <a:ext cx="8787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830F47-9A1E-48BD-9BBC-10D13DBBC4C7}"/>
              </a:ext>
            </a:extLst>
          </p:cNvPr>
          <p:cNvCxnSpPr>
            <a:cxnSpLocks/>
          </p:cNvCxnSpPr>
          <p:nvPr/>
        </p:nvCxnSpPr>
        <p:spPr>
          <a:xfrm flipV="1">
            <a:off x="9680938" y="2760488"/>
            <a:ext cx="373154" cy="419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3B29ECC-A598-47A1-9761-8EE69DF049C6}"/>
              </a:ext>
            </a:extLst>
          </p:cNvPr>
          <p:cNvSpPr txBox="1"/>
          <p:nvPr/>
        </p:nvSpPr>
        <p:spPr>
          <a:xfrm>
            <a:off x="8770832" y="395125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Designer</a:t>
            </a:r>
            <a:endParaRPr lang="zh-TW" altLang="en-US" dirty="0">
              <a:latin typeface="+mj-lt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745174-61CC-44B7-A924-0E7990EA847C}"/>
              </a:ext>
            </a:extLst>
          </p:cNvPr>
          <p:cNvSpPr txBox="1"/>
          <p:nvPr/>
        </p:nvSpPr>
        <p:spPr>
          <a:xfrm>
            <a:off x="10858901" y="39626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Front End</a:t>
            </a:r>
            <a:endParaRPr lang="zh-TW" altLang="en-US" dirty="0">
              <a:latin typeface="+mj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1A6CEE9-63A4-4F78-98F2-D277907E8613}"/>
              </a:ext>
            </a:extLst>
          </p:cNvPr>
          <p:cNvSpPr txBox="1"/>
          <p:nvPr/>
        </p:nvSpPr>
        <p:spPr>
          <a:xfrm>
            <a:off x="10002599" y="232049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User</a:t>
            </a:r>
            <a:endParaRPr lang="zh-TW" altLang="en-US" dirty="0">
              <a:latin typeface="+mj-lt"/>
            </a:endParaRPr>
          </a:p>
        </p:txBody>
      </p:sp>
      <p:pic>
        <p:nvPicPr>
          <p:cNvPr id="38" name="圖形 37">
            <a:extLst>
              <a:ext uri="{FF2B5EF4-FFF2-40B4-BE49-F238E27FC236}">
                <a16:creationId xmlns:a16="http://schemas.microsoft.com/office/drawing/2014/main" id="{26418A7F-6A02-4B37-8FAB-55DAB40582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6028" y="2989103"/>
            <a:ext cx="768398" cy="58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BF52D46-D3EE-497D-97BB-3490B5E0A2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0" b="15846"/>
          <a:stretch/>
        </p:blipFill>
        <p:spPr>
          <a:xfrm>
            <a:off x="634853" y="2029729"/>
            <a:ext cx="6412651" cy="36435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E224EE1-1B4F-4DD6-9082-4318CB55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Response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390D6C-F003-479E-91E4-86D8D2C314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/>
              <a:t>Introduction of UI/UX design tools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F45BE8-D585-4729-B64A-046D428D05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9D0D268-F6B7-4CD6-8DB6-63F94253ADFB}"/>
              </a:ext>
            </a:extLst>
          </p:cNvPr>
          <p:cNvSpPr txBox="1"/>
          <p:nvPr/>
        </p:nvSpPr>
        <p:spPr>
          <a:xfrm>
            <a:off x="565943" y="126118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 Adobe XD:</a:t>
            </a:r>
            <a:endParaRPr lang="zh-TW" altLang="en-US" dirty="0"/>
          </a:p>
        </p:txBody>
      </p:sp>
      <p:pic>
        <p:nvPicPr>
          <p:cNvPr id="9" name="Adobe XD 2022-01-09 17-07-49">
            <a:hlinkClick r:id="" action="ppaction://media"/>
            <a:extLst>
              <a:ext uri="{FF2B5EF4-FFF2-40B4-BE49-F238E27FC236}">
                <a16:creationId xmlns:a16="http://schemas.microsoft.com/office/drawing/2014/main" id="{A27EC47E-422B-4632-96E1-9C32ED1E8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78867" y="1206659"/>
            <a:ext cx="2173557" cy="4890501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75CF3D99-8A58-47B5-A88E-843358EECEA3}"/>
              </a:ext>
            </a:extLst>
          </p:cNvPr>
          <p:cNvSpPr/>
          <p:nvPr/>
        </p:nvSpPr>
        <p:spPr>
          <a:xfrm>
            <a:off x="6620697" y="2144348"/>
            <a:ext cx="127353" cy="120650"/>
          </a:xfrm>
          <a:prstGeom prst="ellipse">
            <a:avLst/>
          </a:prstGeom>
          <a:noFill/>
          <a:ln>
            <a:solidFill>
              <a:srgbClr val="F20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0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3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581CD-606C-43F6-A7BF-C1347C3A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Informative Draft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A80EF4-199D-4CF1-A49A-26EFBCDB7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/>
              <a:t>Introduction of UI/UX design tools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8182E4-156B-4340-AF0D-20EEF72F7CB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B733CE-F3E2-402E-9294-050599F3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17" y="1368282"/>
            <a:ext cx="5849166" cy="3296110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F7806EE8-37B2-432E-A2E2-93C8D9868035}"/>
              </a:ext>
            </a:extLst>
          </p:cNvPr>
          <p:cNvGrpSpPr/>
          <p:nvPr/>
        </p:nvGrpSpPr>
        <p:grpSpPr>
          <a:xfrm>
            <a:off x="3603951" y="1014692"/>
            <a:ext cx="6614465" cy="1971675"/>
            <a:chOff x="3603951" y="1014692"/>
            <a:chExt cx="6614465" cy="1971675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C5FB6C3-595F-45BA-A8AA-A90218191557}"/>
                </a:ext>
              </a:extLst>
            </p:cNvPr>
            <p:cNvGrpSpPr/>
            <p:nvPr/>
          </p:nvGrpSpPr>
          <p:grpSpPr>
            <a:xfrm rot="10800000">
              <a:off x="3603951" y="1014692"/>
              <a:ext cx="4000500" cy="1971675"/>
              <a:chOff x="1628775" y="1543050"/>
              <a:chExt cx="4000500" cy="197167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AE85D0D-19AB-4C14-86AA-A13F25C2342F}"/>
                  </a:ext>
                </a:extLst>
              </p:cNvPr>
              <p:cNvSpPr/>
              <p:nvPr/>
            </p:nvSpPr>
            <p:spPr>
              <a:xfrm>
                <a:off x="4248150" y="1543050"/>
                <a:ext cx="1381125" cy="1381125"/>
              </a:xfrm>
              <a:prstGeom prst="rect">
                <a:avLst/>
              </a:prstGeom>
              <a:noFill/>
              <a:ln>
                <a:solidFill>
                  <a:srgbClr val="25C6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 dirty="0" err="1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05C22A04-C1B9-4184-B228-7AC49A58EBB0}"/>
                  </a:ext>
                </a:extLst>
              </p:cNvPr>
              <p:cNvCxnSpPr/>
              <p:nvPr/>
            </p:nvCxnSpPr>
            <p:spPr>
              <a:xfrm flipH="1">
                <a:off x="1628775" y="1543050"/>
                <a:ext cx="26193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E39EE3E2-B584-4F94-8845-24EB0DF4E4B7}"/>
                  </a:ext>
                </a:extLst>
              </p:cNvPr>
              <p:cNvCxnSpPr/>
              <p:nvPr/>
            </p:nvCxnSpPr>
            <p:spPr>
              <a:xfrm flipH="1">
                <a:off x="1628775" y="2924175"/>
                <a:ext cx="2619375" cy="590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B0C2642-7814-48AF-808F-FF19EFD11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2735" y="1605242"/>
              <a:ext cx="2465681" cy="1093751"/>
            </a:xfrm>
            <a:prstGeom prst="rect">
              <a:avLst/>
            </a:prstGeom>
          </p:spPr>
        </p:pic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765A69A8-733B-4B75-B866-B5A6FBCE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28" y="5155976"/>
            <a:ext cx="1980952" cy="105396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2A15232-54D6-4DEE-AD3C-F95EA3F82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355" y="5155976"/>
            <a:ext cx="2031746" cy="106666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58EC2AE-0CFA-4194-8DA4-23B389D42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74" y="5155976"/>
            <a:ext cx="2247619" cy="85079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D860CD0-4FAF-45F6-A4D1-C1E007B47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466" y="5155976"/>
            <a:ext cx="2869841" cy="10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tf16411250_win32</Template>
  <TotalTime>0</TotalTime>
  <Words>191</Words>
  <Application>Microsoft Office PowerPoint</Application>
  <PresentationFormat>寬螢幕</PresentationFormat>
  <Paragraphs>65</Paragraphs>
  <Slides>15</Slides>
  <Notes>2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新細明體</vt:lpstr>
      <vt:lpstr>Arial</vt:lpstr>
      <vt:lpstr>Calibri</vt:lpstr>
      <vt:lpstr>Candara</vt:lpstr>
      <vt:lpstr>Corbel</vt:lpstr>
      <vt:lpstr>Times New Roman</vt:lpstr>
      <vt:lpstr>Office 佈景主題</vt:lpstr>
      <vt:lpstr>UI/UX design tools Introduction </vt:lpstr>
      <vt:lpstr>What is That?</vt:lpstr>
      <vt:lpstr>Design  &amp; Prototype a Website</vt:lpstr>
      <vt:lpstr>Is That Enough?</vt:lpstr>
      <vt:lpstr>Is That Enough?</vt:lpstr>
      <vt:lpstr>UI/UX design tools</vt:lpstr>
      <vt:lpstr>UI/UX tools</vt:lpstr>
      <vt:lpstr>Response</vt:lpstr>
      <vt:lpstr>Informative Draft</vt:lpstr>
      <vt:lpstr>Organization</vt:lpstr>
      <vt:lpstr>Real UI Component</vt:lpstr>
      <vt:lpstr>Free Resource </vt:lpstr>
      <vt:lpstr>Community</vt:lpstr>
      <vt:lpstr>Community</vt:lpstr>
      <vt:lpstr>Thanks for Your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2022-01-09T14:10:09Z</dcterms:created>
  <dcterms:modified xsi:type="dcterms:W3CDTF">2022-01-09T14:16:13Z</dcterms:modified>
</cp:coreProperties>
</file>